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2" r:id="rId4"/>
    <p:sldId id="273" r:id="rId5"/>
    <p:sldId id="274" r:id="rId6"/>
    <p:sldId id="456" r:id="rId7"/>
    <p:sldId id="464" r:id="rId8"/>
    <p:sldId id="458" r:id="rId9"/>
    <p:sldId id="261" r:id="rId10"/>
    <p:sldId id="278" r:id="rId11"/>
    <p:sldId id="466" r:id="rId12"/>
    <p:sldId id="459" r:id="rId13"/>
    <p:sldId id="454" r:id="rId14"/>
    <p:sldId id="465" r:id="rId15"/>
    <p:sldId id="467" r:id="rId16"/>
    <p:sldId id="470" r:id="rId17"/>
    <p:sldId id="4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3"/>
    <p:restoredTop sz="94677"/>
  </p:normalViewPr>
  <p:slideViewPr>
    <p:cSldViewPr snapToGrid="0" snapToObjects="1">
      <p:cViewPr varScale="1">
        <p:scale>
          <a:sx n="103" d="100"/>
          <a:sy n="103" d="100"/>
        </p:scale>
        <p:origin x="16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CB493-F58C-2A4C-9A57-DD80CD65CF18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B636D-FFFC-394D-A3B8-BA998A967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9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primer of eddy-covariance see box 1 of: https://</a:t>
            </a:r>
            <a:r>
              <a:rPr lang="en-US" dirty="0" err="1"/>
              <a:t>nph.onlinelibrary.wiley.com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/10.1111/nph.15227 and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Eddy_covariance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903C-67E9-3E43-86C4-B63C026F67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9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ECD9-103E-A648-9964-C97A6656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6E94D-5F60-B64F-A460-299AE35F4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5240F-7066-0E4F-B323-F9BF3975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4F3C9-FFDB-F34C-A069-94B01350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F96A3-1C10-5742-AD91-31F3A90F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9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F568-E3BB-1D42-BCA9-4A5D2A52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8800C-949E-974B-8EA8-06067ECDD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3BD73-19DF-2043-B6D1-A1891569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B32F1-BA1B-A149-BB18-986C31DB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20E0-D29F-9349-A66B-7B3298C2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1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D7C344-E1D1-C741-8691-70DE79466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53154-BB39-3943-A717-9E7FF0A55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54F29-75EF-4848-A1DE-19E37ED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2B24-0E59-F54D-AA38-4A0AE89A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E3D3-7AA3-DD41-8A1D-EFEF99DF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6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4180-21B6-AE46-A1E3-08916B2B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7B41-B129-2247-B353-A7C9F09BA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57FC7-4B6F-1B41-8538-466457A0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1D137-9824-0B46-BC5C-CC61135C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D85F7-FE19-3040-9A2F-569632ED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2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66D9-E0FF-B446-AF89-3BAE97463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E6135-9D68-AA4F-B54E-286D7066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F1B83-90EA-3945-AD01-36D6DB227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75B6-4B71-BE41-8A30-A1B3F077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72EF-7628-6545-830B-7817237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5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3812-3E26-174B-A725-A15B10D5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1B80D-5E07-EC41-B7DA-2811A5619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CCF94-AA78-074E-BA3B-B2D1B0543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2EE32-9328-3A40-9F89-03D074C0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7CF8D-ED7B-B144-ABE5-0C8EEA34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28927-1924-6F4C-834B-74495FCC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9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1CE5-719F-8246-AF47-1E94DA8B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9573C-2F21-CF4D-B5A2-F2208E339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2D0BF-438E-3D46-BB4F-14DB5F1F4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61E08-5514-B445-A385-23A50CB8F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43257-B789-8345-9385-2C06ED25E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884E6-69D5-C14E-918D-F05D841F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7A868-D264-E540-BB6B-EA6ABC13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483EE9-0823-FA4D-8E50-16355B72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4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9B2D-92FD-1C48-9E6B-43C834E9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3AC0D-CA67-004E-8842-6565468E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894F5-7F95-A044-9A21-07D3D2D6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DAB70-44EC-B44C-A8E3-215692A0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5F9D9-00B5-8F42-BC2F-58F0304A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0AE5C-15EF-7948-A59A-A9C68E5F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260DF-362E-B342-80C1-987B975F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1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6B9B-F170-C042-8B64-29504243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5BC84-3AFC-8F4D-9F69-78AE3933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07696-4A8C-294D-A568-F73F8E1C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3A315-75D6-8147-A180-38EE6C43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B9BE4-3B18-E843-BA51-81F37144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18F5E-34D8-5345-9F4D-6EFFF728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3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38CD-D281-7149-AE6B-646951B8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8B007-B757-A74C-9DC6-F3F28A613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A9B3F-5DD9-3749-8849-53B08014D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CC584-729A-7E4F-B116-8C9035BA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78639-006A-FB4A-8B7E-61DA1E01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D72FA-18E6-F94E-A8A0-C3265F1A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6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C79685-A950-E84C-8685-D95CD454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7C093-19EF-5649-8485-BFD4BCF26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06340-C811-F644-A54F-9E9C5445D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D112E-6EDE-B64D-BF4A-85B7D6E74164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112AB-6233-C242-86DE-508551258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CF7B6-DF07-EB4F-882D-25DC6E65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50AAF-D82F-584B-84AE-937370036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Yr9vII-iu4" TargetMode="External"/><Relationship Id="rId2" Type="http://schemas.openxmlformats.org/officeDocument/2006/relationships/hyperlink" Target="https://youtu.be/38JQXPubMo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youtu.be/9IbbdQC1N3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FC44-DA0E-ED42-AB0F-A11EE8E25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7: Terrestrial Carbon Stocks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549C9-5ABB-A842-826E-EDAA2C2207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FREC 3004: Environmental Informatics</a:t>
            </a:r>
          </a:p>
        </p:txBody>
      </p:sp>
    </p:spTree>
    <p:extLst>
      <p:ext uri="{BB962C8B-B14F-4D97-AF65-F5344CB8AC3E}">
        <p14:creationId xmlns:p14="http://schemas.microsoft.com/office/powerpoint/2010/main" val="275173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5740400" y="1676400"/>
            <a:ext cx="877888" cy="4140200"/>
          </a:xfrm>
          <a:prstGeom prst="rect">
            <a:avLst/>
          </a:prstGeom>
          <a:gradFill rotWithShape="1">
            <a:gsLst>
              <a:gs pos="0">
                <a:srgbClr val="993300"/>
              </a:gs>
              <a:gs pos="100000">
                <a:srgbClr val="993300">
                  <a:gamma/>
                  <a:shade val="46275"/>
                  <a:invGamma/>
                </a:srgbClr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Oval 3"/>
          <p:cNvSpPr>
            <a:spLocks noChangeArrowheads="1"/>
          </p:cNvSpPr>
          <p:nvPr/>
        </p:nvSpPr>
        <p:spPr bwMode="auto">
          <a:xfrm>
            <a:off x="4572000" y="1219200"/>
            <a:ext cx="3276600" cy="1981200"/>
          </a:xfrm>
          <a:prstGeom prst="ellipse">
            <a:avLst/>
          </a:prstGeom>
          <a:gradFill rotWithShape="1">
            <a:gsLst>
              <a:gs pos="0">
                <a:srgbClr val="00A000"/>
              </a:gs>
              <a:gs pos="100000">
                <a:srgbClr val="00A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lIns="141058" tIns="70529" rIns="141058" bIns="70529" anchor="ctr"/>
          <a:lstStyle/>
          <a:p>
            <a:pPr algn="ctr" defTabSz="1411288"/>
            <a:endParaRPr lang="en-US" sz="2800">
              <a:solidFill>
                <a:srgbClr val="461700"/>
              </a:solidFill>
            </a:endParaRP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1905000" y="2162175"/>
            <a:ext cx="1295400" cy="971550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D848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lIns="141058" tIns="70529" rIns="141058" bIns="70529" anchor="ctr"/>
          <a:lstStyle/>
          <a:p>
            <a:pPr algn="ctr" defTabSz="1411288"/>
            <a:r>
              <a:rPr lang="en-US" sz="2800"/>
              <a:t> </a:t>
            </a: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0" y="4816475"/>
            <a:ext cx="8775700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2184401" y="1663701"/>
            <a:ext cx="7985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CO</a:t>
            </a:r>
            <a:r>
              <a:rPr lang="en-US" sz="28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8943975" y="5162550"/>
            <a:ext cx="10190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Roots</a:t>
            </a:r>
            <a:endParaRPr lang="en-US" sz="2800" baseline="-25000">
              <a:solidFill>
                <a:srgbClr val="000000"/>
              </a:solidFill>
            </a:endParaRP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6819901" y="5772150"/>
            <a:ext cx="11675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Leaves</a:t>
            </a:r>
            <a:endParaRPr lang="en-US" sz="2800" baseline="-25000">
              <a:solidFill>
                <a:srgbClr val="000000"/>
              </a:solidFill>
            </a:endParaRPr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2067786" y="6035676"/>
            <a:ext cx="1706429" cy="5909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000000"/>
                </a:solidFill>
              </a:rPr>
              <a:t>Heterotrophic 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000000"/>
                </a:solidFill>
              </a:rPr>
              <a:t>respiration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4032251" y="5884863"/>
            <a:ext cx="18501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Dead wood</a:t>
            </a:r>
            <a:endParaRPr 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1575004" y="762000"/>
            <a:ext cx="908775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</a:rPr>
              <a:t>Net ecosystem production  </a:t>
            </a:r>
            <a:r>
              <a:rPr lang="en-US" sz="2100" dirty="0">
                <a:solidFill>
                  <a:srgbClr val="000000"/>
                </a:solidFill>
              </a:rPr>
              <a:t>= Net primary production – Heterotrophic respiration</a:t>
            </a:r>
          </a:p>
        </p:txBody>
      </p:sp>
      <p:pic>
        <p:nvPicPr>
          <p:cNvPr id="44044" name="Picture 12" descr="Image000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0" y="1795463"/>
            <a:ext cx="2571750" cy="3429000"/>
          </a:xfrm>
          <a:prstGeom prst="rect">
            <a:avLst/>
          </a:prstGeom>
          <a:noFill/>
        </p:spPr>
      </p:pic>
      <p:pic>
        <p:nvPicPr>
          <p:cNvPr id="44045" name="Picture 13" descr="IM001104"/>
          <p:cNvPicPr>
            <a:picLocks noChangeAspect="1" noChangeArrowheads="1"/>
          </p:cNvPicPr>
          <p:nvPr/>
        </p:nvPicPr>
        <p:blipFill>
          <a:blip r:embed="rId4" cstate="print"/>
          <a:srcRect l="25490" t="33987" r="21568"/>
          <a:stretch>
            <a:fillRect/>
          </a:stretch>
        </p:blipFill>
        <p:spPr bwMode="auto">
          <a:xfrm>
            <a:off x="6477000" y="3319463"/>
            <a:ext cx="2057400" cy="2514600"/>
          </a:xfrm>
          <a:prstGeom prst="rect">
            <a:avLst/>
          </a:prstGeom>
          <a:noFill/>
        </p:spPr>
      </p:pic>
      <p:pic>
        <p:nvPicPr>
          <p:cNvPr id="44046" name="Picture 14" descr="Image0000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3624263"/>
            <a:ext cx="1771650" cy="2362200"/>
          </a:xfrm>
          <a:prstGeom prst="rect">
            <a:avLst/>
          </a:prstGeom>
          <a:noFill/>
        </p:spPr>
      </p:pic>
      <p:pic>
        <p:nvPicPr>
          <p:cNvPr id="44047" name="Picture 15" descr="soil gas ex2"/>
          <p:cNvPicPr>
            <a:picLocks noChangeAspect="1" noChangeArrowheads="1"/>
          </p:cNvPicPr>
          <p:nvPr/>
        </p:nvPicPr>
        <p:blipFill>
          <a:blip r:embed="rId6" cstate="print"/>
          <a:srcRect l="18243" t="18919" r="16891" b="24324"/>
          <a:stretch>
            <a:fillRect/>
          </a:stretch>
        </p:blipFill>
        <p:spPr bwMode="auto">
          <a:xfrm>
            <a:off x="1676400" y="2862263"/>
            <a:ext cx="2438400" cy="3200400"/>
          </a:xfrm>
          <a:prstGeom prst="rect">
            <a:avLst/>
          </a:prstGeom>
          <a:noFill/>
        </p:spPr>
      </p:pic>
      <p:pic>
        <p:nvPicPr>
          <p:cNvPr id="44048" name="Picture 16" descr="IM001109"/>
          <p:cNvPicPr>
            <a:picLocks noChangeAspect="1" noChangeArrowheads="1"/>
          </p:cNvPicPr>
          <p:nvPr/>
        </p:nvPicPr>
        <p:blipFill>
          <a:blip r:embed="rId7" cstate="print"/>
          <a:srcRect l="12500" r="12500" b="12500"/>
          <a:stretch>
            <a:fillRect/>
          </a:stretch>
        </p:blipFill>
        <p:spPr bwMode="auto">
          <a:xfrm>
            <a:off x="5638800" y="3505200"/>
            <a:ext cx="1143000" cy="1066800"/>
          </a:xfrm>
          <a:prstGeom prst="rect">
            <a:avLst/>
          </a:prstGeom>
          <a:noFill/>
        </p:spPr>
      </p:pic>
      <p:sp>
        <p:nvSpPr>
          <p:cNvPr id="44049" name="Text Box 17"/>
          <p:cNvSpPr txBox="1">
            <a:spLocks noChangeArrowheads="1"/>
          </p:cNvSpPr>
          <p:nvPr/>
        </p:nvSpPr>
        <p:spPr bwMode="auto">
          <a:xfrm>
            <a:off x="5676900" y="3619501"/>
            <a:ext cx="1066800" cy="8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rgbClr val="000000"/>
                </a:solidFill>
              </a:rPr>
              <a:t>Live wood</a:t>
            </a:r>
            <a:endParaRPr lang="en-US" sz="2800" baseline="-25000">
              <a:solidFill>
                <a:srgbClr val="000000"/>
              </a:solidFill>
            </a:endParaRPr>
          </a:p>
        </p:txBody>
      </p:sp>
      <p:sp>
        <p:nvSpPr>
          <p:cNvPr id="44052" name="Rectangle 20"/>
          <p:cNvSpPr>
            <a:spLocks noChangeArrowheads="1"/>
          </p:cNvSpPr>
          <p:nvPr/>
        </p:nvSpPr>
        <p:spPr bwMode="auto">
          <a:xfrm>
            <a:off x="2180417" y="49741"/>
            <a:ext cx="797564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Inventory method = carbon stocks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119FB-C6C7-FE4D-A499-7ADE4DE283FC}"/>
              </a:ext>
            </a:extLst>
          </p:cNvPr>
          <p:cNvSpPr txBox="1"/>
          <p:nvPr/>
        </p:nvSpPr>
        <p:spPr>
          <a:xfrm>
            <a:off x="7467956" y="6386414"/>
            <a:ext cx="302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C. Gough and P. Curtis</a:t>
            </a:r>
          </a:p>
        </p:txBody>
      </p:sp>
    </p:spTree>
    <p:extLst>
      <p:ext uri="{BB962C8B-B14F-4D97-AF65-F5344CB8AC3E}">
        <p14:creationId xmlns:p14="http://schemas.microsoft.com/office/powerpoint/2010/main" val="113512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C60EB6-5594-F34A-837B-7EFC006838CD}"/>
              </a:ext>
            </a:extLst>
          </p:cNvPr>
          <p:cNvSpPr/>
          <p:nvPr/>
        </p:nvSpPr>
        <p:spPr>
          <a:xfrm>
            <a:off x="1767016" y="2706127"/>
            <a:ext cx="3632886" cy="2804983"/>
          </a:xfrm>
          <a:prstGeom prst="rect">
            <a:avLst/>
          </a:prstGeom>
          <a:solidFill>
            <a:srgbClr val="AB79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37D393-F7F8-1744-BDDA-C330844CC806}"/>
              </a:ext>
            </a:extLst>
          </p:cNvPr>
          <p:cNvSpPr/>
          <p:nvPr/>
        </p:nvSpPr>
        <p:spPr>
          <a:xfrm>
            <a:off x="2594919" y="2014148"/>
            <a:ext cx="197708" cy="242192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79508F-25F3-DF40-ADD0-2D3FBF95173F}"/>
              </a:ext>
            </a:extLst>
          </p:cNvPr>
          <p:cNvSpPr/>
          <p:nvPr/>
        </p:nvSpPr>
        <p:spPr>
          <a:xfrm>
            <a:off x="4267200" y="3781163"/>
            <a:ext cx="197708" cy="130981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5C2931-434B-4949-B4CA-FA0FA22110F0}"/>
              </a:ext>
            </a:extLst>
          </p:cNvPr>
          <p:cNvSpPr/>
          <p:nvPr/>
        </p:nvSpPr>
        <p:spPr>
          <a:xfrm>
            <a:off x="2051222" y="889683"/>
            <a:ext cx="1272745" cy="1309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003FDB-D686-8B42-B890-0CB0B778E953}"/>
              </a:ext>
            </a:extLst>
          </p:cNvPr>
          <p:cNvCxnSpPr/>
          <p:nvPr/>
        </p:nvCxnSpPr>
        <p:spPr>
          <a:xfrm>
            <a:off x="1359243" y="3583456"/>
            <a:ext cx="13283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C38F47-7460-E54A-9E5A-E34043D5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13" y="158745"/>
            <a:ext cx="3852844" cy="4312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4FC957-A079-8A47-8D0E-F64A74C493AF}"/>
              </a:ext>
            </a:extLst>
          </p:cNvPr>
          <p:cNvSpPr txBox="1"/>
          <p:nvPr/>
        </p:nvSpPr>
        <p:spPr>
          <a:xfrm>
            <a:off x="166888" y="3225110"/>
            <a:ext cx="14930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Measure </a:t>
            </a:r>
          </a:p>
          <a:p>
            <a:pPr algn="ctr"/>
            <a:r>
              <a:rPr lang="en-US" dirty="0"/>
              <a:t>Diameter</a:t>
            </a:r>
          </a:p>
          <a:p>
            <a:pPr algn="ctr"/>
            <a:r>
              <a:rPr lang="en-US" dirty="0"/>
              <a:t>(called </a:t>
            </a:r>
            <a:r>
              <a:rPr lang="en-US" dirty="0" err="1"/>
              <a:t>dbh</a:t>
            </a:r>
            <a:r>
              <a:rPr lang="en-US" dirty="0"/>
              <a:t>; </a:t>
            </a:r>
          </a:p>
          <a:p>
            <a:pPr algn="ctr"/>
            <a:r>
              <a:rPr lang="en-US" dirty="0"/>
              <a:t>diameter at </a:t>
            </a:r>
          </a:p>
          <a:p>
            <a:pPr algn="ctr"/>
            <a:r>
              <a:rPr lang="en-US" dirty="0"/>
              <a:t>breast height)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36CC57-2368-3F4C-8BFC-E5C105ED87D5}"/>
              </a:ext>
            </a:extLst>
          </p:cNvPr>
          <p:cNvCxnSpPr>
            <a:cxnSpLocks/>
          </p:cNvCxnSpPr>
          <p:nvPr/>
        </p:nvCxnSpPr>
        <p:spPr>
          <a:xfrm flipV="1">
            <a:off x="3323967" y="4539046"/>
            <a:ext cx="1061651" cy="255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E75976-FCFF-8B46-9503-27B660B645C8}"/>
              </a:ext>
            </a:extLst>
          </p:cNvPr>
          <p:cNvSpPr txBox="1"/>
          <p:nvPr/>
        </p:nvSpPr>
        <p:spPr>
          <a:xfrm>
            <a:off x="2329945" y="4471256"/>
            <a:ext cx="106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</a:t>
            </a:r>
          </a:p>
          <a:p>
            <a:r>
              <a:rPr lang="en-US" dirty="0"/>
              <a:t>diameter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032789-D790-FF4B-9D79-725D37AE9F29}"/>
              </a:ext>
            </a:extLst>
          </p:cNvPr>
          <p:cNvCxnSpPr>
            <a:cxnSpLocks/>
          </p:cNvCxnSpPr>
          <p:nvPr/>
        </p:nvCxnSpPr>
        <p:spPr>
          <a:xfrm flipV="1">
            <a:off x="5724725" y="2829698"/>
            <a:ext cx="1800540" cy="599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1A66EB-4F39-EB46-9B08-C418846715DD}"/>
              </a:ext>
            </a:extLst>
          </p:cNvPr>
          <p:cNvSpPr txBox="1"/>
          <p:nvPr/>
        </p:nvSpPr>
        <p:spPr>
          <a:xfrm>
            <a:off x="5565645" y="2014148"/>
            <a:ext cx="1643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Convert </a:t>
            </a:r>
            <a:r>
              <a:rPr lang="en-US" dirty="0" err="1"/>
              <a:t>dbh</a:t>
            </a:r>
            <a:r>
              <a:rPr lang="en-US" dirty="0"/>
              <a:t> to </a:t>
            </a:r>
          </a:p>
          <a:p>
            <a:pPr algn="ctr"/>
            <a:r>
              <a:rPr lang="en-US" dirty="0"/>
              <a:t>biomass using </a:t>
            </a:r>
          </a:p>
          <a:p>
            <a:pPr algn="ctr"/>
            <a:r>
              <a:rPr lang="en-US" dirty="0"/>
              <a:t>equations 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0DBCB-E550-B74C-B309-DE72669FC53F}"/>
              </a:ext>
            </a:extLst>
          </p:cNvPr>
          <p:cNvSpPr/>
          <p:nvPr/>
        </p:nvSpPr>
        <p:spPr>
          <a:xfrm>
            <a:off x="10342812" y="858093"/>
            <a:ext cx="19461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Equations </a:t>
            </a:r>
          </a:p>
          <a:p>
            <a:pPr algn="ctr"/>
            <a:r>
              <a:rPr lang="en-US" dirty="0"/>
              <a:t>were </a:t>
            </a:r>
          </a:p>
          <a:p>
            <a:pPr algn="ctr"/>
            <a:r>
              <a:rPr lang="en-US" dirty="0"/>
              <a:t>made </a:t>
            </a:r>
          </a:p>
          <a:p>
            <a:pPr algn="ctr"/>
            <a:r>
              <a:rPr lang="en-US" dirty="0"/>
              <a:t>by cutting 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weighing trees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D27F8B-C1E3-4B46-A87E-4018713FC4DB}"/>
              </a:ext>
            </a:extLst>
          </p:cNvPr>
          <p:cNvCxnSpPr>
            <a:cxnSpLocks/>
          </p:cNvCxnSpPr>
          <p:nvPr/>
        </p:nvCxnSpPr>
        <p:spPr>
          <a:xfrm>
            <a:off x="9008076" y="4539046"/>
            <a:ext cx="0" cy="1212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1406F0-7308-3E42-9534-53C6353D5FFE}"/>
              </a:ext>
            </a:extLst>
          </p:cNvPr>
          <p:cNvSpPr txBox="1"/>
          <p:nvPr/>
        </p:nvSpPr>
        <p:spPr>
          <a:xfrm>
            <a:off x="9033871" y="4547111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mass of trees in the </a:t>
            </a:r>
          </a:p>
          <a:p>
            <a:r>
              <a:rPr lang="en-US" dirty="0"/>
              <a:t>plot and divide</a:t>
            </a:r>
          </a:p>
          <a:p>
            <a:r>
              <a:rPr lang="en-US" dirty="0"/>
              <a:t>by the area of the plot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183884-7754-4A42-BA3B-62FB310E25C5}"/>
              </a:ext>
            </a:extLst>
          </p:cNvPr>
          <p:cNvCxnSpPr>
            <a:cxnSpLocks/>
          </p:cNvCxnSpPr>
          <p:nvPr/>
        </p:nvCxnSpPr>
        <p:spPr>
          <a:xfrm flipH="1" flipV="1">
            <a:off x="4609070" y="5511110"/>
            <a:ext cx="111211" cy="395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C3BB3AA-C62D-774D-A778-4A9997FF84C7}"/>
              </a:ext>
            </a:extLst>
          </p:cNvPr>
          <p:cNvSpPr txBox="1"/>
          <p:nvPr/>
        </p:nvSpPr>
        <p:spPr>
          <a:xfrm>
            <a:off x="3705005" y="5918883"/>
            <a:ext cx="201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(size = 500 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FBAFEC-7FDC-CE4E-97B7-60A9F8B50F47}"/>
              </a:ext>
            </a:extLst>
          </p:cNvPr>
          <p:cNvSpPr txBox="1"/>
          <p:nvPr/>
        </p:nvSpPr>
        <p:spPr>
          <a:xfrm>
            <a:off x="6947146" y="5811161"/>
            <a:ext cx="4368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Carbon stocks in vegetation </a:t>
            </a:r>
          </a:p>
          <a:p>
            <a:pPr algn="ctr"/>
            <a:r>
              <a:rPr lang="en-US" sz="2800" b="1" dirty="0"/>
              <a:t>(kg C/m</a:t>
            </a:r>
            <a:r>
              <a:rPr lang="en-US" sz="2800" b="1" baseline="30000" dirty="0"/>
              <a:t>2</a:t>
            </a:r>
            <a:r>
              <a:rPr lang="en-US" sz="2800" b="1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25233B-AEA1-474E-B910-E72BC37E1F7C}"/>
              </a:ext>
            </a:extLst>
          </p:cNvPr>
          <p:cNvSpPr txBox="1"/>
          <p:nvPr/>
        </p:nvSpPr>
        <p:spPr>
          <a:xfrm>
            <a:off x="1246596" y="339815"/>
            <a:ext cx="4953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Measurements of trees in a plot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770A3BA3-E439-214A-9305-8405F42C2FEC}"/>
              </a:ext>
            </a:extLst>
          </p:cNvPr>
          <p:cNvSpPr/>
          <p:nvPr/>
        </p:nvSpPr>
        <p:spPr>
          <a:xfrm>
            <a:off x="3842951" y="2421924"/>
            <a:ext cx="1025611" cy="1359239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F2AE9-8BA7-DD41-8CA5-ABA4A612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5" y="201082"/>
            <a:ext cx="8786707" cy="2263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E73D0-294B-B946-ADD4-75743DB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539" y="158749"/>
            <a:ext cx="2360193" cy="4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869937-C138-254E-83C0-50EEDC97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587" y="2585297"/>
            <a:ext cx="6604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6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DFB5B2-462A-3D4E-969D-92075D681E40}"/>
              </a:ext>
            </a:extLst>
          </p:cNvPr>
          <p:cNvSpPr txBox="1"/>
          <p:nvPr/>
        </p:nvSpPr>
        <p:spPr>
          <a:xfrm>
            <a:off x="1388533" y="2540000"/>
            <a:ext cx="876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Why are carbon stocks important?</a:t>
            </a:r>
          </a:p>
        </p:txBody>
      </p:sp>
    </p:spTree>
    <p:extLst>
      <p:ext uri="{BB962C8B-B14F-4D97-AF65-F5344CB8AC3E}">
        <p14:creationId xmlns:p14="http://schemas.microsoft.com/office/powerpoint/2010/main" val="2115392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C87F-67A6-9B43-8E90-61939A4E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E325A-9348-1E40-BC1B-529A0BE1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BB4E7-21B9-2940-BE9B-A7821373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81" y="365125"/>
            <a:ext cx="7885670" cy="62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D516-35D3-B74D-9AA7-64875231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14BEE-6878-8641-AEF5-A655F8006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WG1AR5_FD_Ch06_All_Final-120">
            <a:extLst>
              <a:ext uri="{FF2B5EF4-FFF2-40B4-BE49-F238E27FC236}">
                <a16:creationId xmlns:a16="http://schemas.microsoft.com/office/drawing/2014/main" id="{DB18FFA1-D123-8841-8679-73E6E41D1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15" y="-110402"/>
            <a:ext cx="8037287" cy="696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4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6CAFAB-E40B-F34D-A750-BAAB1E1C67DF}"/>
              </a:ext>
            </a:extLst>
          </p:cNvPr>
          <p:cNvSpPr/>
          <p:nvPr/>
        </p:nvSpPr>
        <p:spPr>
          <a:xfrm>
            <a:off x="1767016" y="2706127"/>
            <a:ext cx="3632886" cy="2804983"/>
          </a:xfrm>
          <a:prstGeom prst="rect">
            <a:avLst/>
          </a:prstGeom>
          <a:solidFill>
            <a:srgbClr val="AB79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8BE23-3E2B-404F-9A6B-907FAD8B2256}"/>
              </a:ext>
            </a:extLst>
          </p:cNvPr>
          <p:cNvGrpSpPr/>
          <p:nvPr/>
        </p:nvGrpSpPr>
        <p:grpSpPr>
          <a:xfrm>
            <a:off x="2319980" y="3917095"/>
            <a:ext cx="735227" cy="1173885"/>
            <a:chOff x="2319980" y="3917095"/>
            <a:chExt cx="735227" cy="11738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0E3087-085D-404F-9459-EFD66E60DDC3}"/>
                </a:ext>
              </a:extLst>
            </p:cNvPr>
            <p:cNvSpPr/>
            <p:nvPr/>
          </p:nvSpPr>
          <p:spPr>
            <a:xfrm>
              <a:off x="2588740" y="4473146"/>
              <a:ext cx="197708" cy="61783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B60DF2-7F47-D140-97C2-A34870CAD1FD}"/>
                </a:ext>
              </a:extLst>
            </p:cNvPr>
            <p:cNvSpPr/>
            <p:nvPr/>
          </p:nvSpPr>
          <p:spPr>
            <a:xfrm>
              <a:off x="2319980" y="3917095"/>
              <a:ext cx="735227" cy="61783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B2BCD7-4AC6-E34E-9221-32BCD295503B}"/>
              </a:ext>
            </a:extLst>
          </p:cNvPr>
          <p:cNvGrpSpPr/>
          <p:nvPr/>
        </p:nvGrpSpPr>
        <p:grpSpPr>
          <a:xfrm>
            <a:off x="3669955" y="3583459"/>
            <a:ext cx="500450" cy="1507521"/>
            <a:chOff x="3669955" y="3583459"/>
            <a:chExt cx="500450" cy="15075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D1E088-9815-B143-9405-6D56AEF774CF}"/>
                </a:ext>
              </a:extLst>
            </p:cNvPr>
            <p:cNvSpPr/>
            <p:nvPr/>
          </p:nvSpPr>
          <p:spPr>
            <a:xfrm>
              <a:off x="3842951" y="4473146"/>
              <a:ext cx="197708" cy="61783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D86D152-FE1D-9F4F-8B60-B176C8C76662}"/>
                </a:ext>
              </a:extLst>
            </p:cNvPr>
            <p:cNvSpPr/>
            <p:nvPr/>
          </p:nvSpPr>
          <p:spPr>
            <a:xfrm>
              <a:off x="3669955" y="3583459"/>
              <a:ext cx="500450" cy="88968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88017-2A76-8B46-ABBF-44D939D7AAE4}"/>
              </a:ext>
            </a:extLst>
          </p:cNvPr>
          <p:cNvGrpSpPr/>
          <p:nvPr/>
        </p:nvGrpSpPr>
        <p:grpSpPr>
          <a:xfrm>
            <a:off x="2879122" y="3089199"/>
            <a:ext cx="735227" cy="1173885"/>
            <a:chOff x="2319980" y="3917095"/>
            <a:chExt cx="735227" cy="117388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2527F5-50C2-394F-9AA1-06C002915906}"/>
                </a:ext>
              </a:extLst>
            </p:cNvPr>
            <p:cNvSpPr/>
            <p:nvPr/>
          </p:nvSpPr>
          <p:spPr>
            <a:xfrm>
              <a:off x="2588740" y="4473146"/>
              <a:ext cx="197708" cy="61783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0DC40C-87FF-6145-B7BD-5BEB59C6F95B}"/>
                </a:ext>
              </a:extLst>
            </p:cNvPr>
            <p:cNvSpPr/>
            <p:nvPr/>
          </p:nvSpPr>
          <p:spPr>
            <a:xfrm>
              <a:off x="2319980" y="3917095"/>
              <a:ext cx="735227" cy="61783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B36F8E-BDC4-A545-A38B-2DD97968258C}"/>
              </a:ext>
            </a:extLst>
          </p:cNvPr>
          <p:cNvGrpSpPr/>
          <p:nvPr/>
        </p:nvGrpSpPr>
        <p:grpSpPr>
          <a:xfrm>
            <a:off x="4315597" y="3138635"/>
            <a:ext cx="735227" cy="1173885"/>
            <a:chOff x="2319980" y="3917095"/>
            <a:chExt cx="735227" cy="117388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CEB801-F99D-2A4C-B97C-E60CE411BEA4}"/>
                </a:ext>
              </a:extLst>
            </p:cNvPr>
            <p:cNvSpPr/>
            <p:nvPr/>
          </p:nvSpPr>
          <p:spPr>
            <a:xfrm>
              <a:off x="2588740" y="4473146"/>
              <a:ext cx="197708" cy="61783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7549DE-022F-2148-83A6-663ABA2FEA9E}"/>
                </a:ext>
              </a:extLst>
            </p:cNvPr>
            <p:cNvSpPr/>
            <p:nvPr/>
          </p:nvSpPr>
          <p:spPr>
            <a:xfrm>
              <a:off x="2319980" y="3917095"/>
              <a:ext cx="735227" cy="61783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AEF585-A718-E447-A8D0-00A32AF27C82}"/>
              </a:ext>
            </a:extLst>
          </p:cNvPr>
          <p:cNvGrpSpPr/>
          <p:nvPr/>
        </p:nvGrpSpPr>
        <p:grpSpPr>
          <a:xfrm>
            <a:off x="1819530" y="2891489"/>
            <a:ext cx="500450" cy="1507521"/>
            <a:chOff x="3669955" y="3583459"/>
            <a:chExt cx="500450" cy="150752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4836CC-D2AC-314C-B7A8-5B82F6BBFF44}"/>
                </a:ext>
              </a:extLst>
            </p:cNvPr>
            <p:cNvSpPr/>
            <p:nvPr/>
          </p:nvSpPr>
          <p:spPr>
            <a:xfrm>
              <a:off x="3842951" y="4473146"/>
              <a:ext cx="197708" cy="61783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112AB777-705F-9842-84BA-E02488606666}"/>
                </a:ext>
              </a:extLst>
            </p:cNvPr>
            <p:cNvSpPr/>
            <p:nvPr/>
          </p:nvSpPr>
          <p:spPr>
            <a:xfrm>
              <a:off x="3669955" y="3583459"/>
              <a:ext cx="500450" cy="88968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E31D736-5671-C044-A67D-8B6C29874E4A}"/>
              </a:ext>
            </a:extLst>
          </p:cNvPr>
          <p:cNvSpPr/>
          <p:nvPr/>
        </p:nvSpPr>
        <p:spPr>
          <a:xfrm>
            <a:off x="6969210" y="2706127"/>
            <a:ext cx="3632886" cy="2804983"/>
          </a:xfrm>
          <a:prstGeom prst="rect">
            <a:avLst/>
          </a:prstGeom>
          <a:solidFill>
            <a:srgbClr val="AB79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E8009A-3D32-A348-969A-4BA10EE4611C}"/>
              </a:ext>
            </a:extLst>
          </p:cNvPr>
          <p:cNvSpPr/>
          <p:nvPr/>
        </p:nvSpPr>
        <p:spPr>
          <a:xfrm>
            <a:off x="7467599" y="2570201"/>
            <a:ext cx="844378" cy="242192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6F22D1-4DC2-2344-9026-156851C93AF0}"/>
              </a:ext>
            </a:extLst>
          </p:cNvPr>
          <p:cNvSpPr/>
          <p:nvPr/>
        </p:nvSpPr>
        <p:spPr>
          <a:xfrm>
            <a:off x="9469394" y="3781163"/>
            <a:ext cx="197708" cy="130981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0DE674-305C-DB4C-AF8F-5F817AD1C4CE}"/>
              </a:ext>
            </a:extLst>
          </p:cNvPr>
          <p:cNvSpPr/>
          <p:nvPr/>
        </p:nvSpPr>
        <p:spPr>
          <a:xfrm>
            <a:off x="6969210" y="1180070"/>
            <a:ext cx="1804085" cy="15260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22807F0C-7246-854F-B6CC-5056D04B9D19}"/>
              </a:ext>
            </a:extLst>
          </p:cNvPr>
          <p:cNvSpPr/>
          <p:nvPr/>
        </p:nvSpPr>
        <p:spPr>
          <a:xfrm>
            <a:off x="9045145" y="2421924"/>
            <a:ext cx="1025611" cy="1359239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27BAA2-E885-314B-8C94-ACD122737CFE}"/>
              </a:ext>
            </a:extLst>
          </p:cNvPr>
          <p:cNvSpPr/>
          <p:nvPr/>
        </p:nvSpPr>
        <p:spPr>
          <a:xfrm>
            <a:off x="8711516" y="2990330"/>
            <a:ext cx="197708" cy="130981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54911F27-AE4B-B34A-9F3B-1A3C36DBAAA4}"/>
              </a:ext>
            </a:extLst>
          </p:cNvPr>
          <p:cNvSpPr/>
          <p:nvPr/>
        </p:nvSpPr>
        <p:spPr>
          <a:xfrm>
            <a:off x="8287267" y="1631091"/>
            <a:ext cx="1025611" cy="1359239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A1989-49D7-7640-A116-C21FE0529C1B}"/>
              </a:ext>
            </a:extLst>
          </p:cNvPr>
          <p:cNvSpPr txBox="1"/>
          <p:nvPr/>
        </p:nvSpPr>
        <p:spPr>
          <a:xfrm>
            <a:off x="1486379" y="5584148"/>
            <a:ext cx="41941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/>
              <a:t>Young forest</a:t>
            </a:r>
          </a:p>
          <a:p>
            <a:pPr algn="ctr"/>
            <a:r>
              <a:rPr lang="en-US" dirty="0"/>
              <a:t>High carbon flux (NEP is large and positive)</a:t>
            </a:r>
          </a:p>
          <a:p>
            <a:pPr algn="ctr"/>
            <a:r>
              <a:rPr lang="en-US" dirty="0"/>
              <a:t>Low carbon stock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C631DE-5B5A-AC40-B245-5E091ED25209}"/>
              </a:ext>
            </a:extLst>
          </p:cNvPr>
          <p:cNvSpPr txBox="1"/>
          <p:nvPr/>
        </p:nvSpPr>
        <p:spPr>
          <a:xfrm>
            <a:off x="6542848" y="5605496"/>
            <a:ext cx="4337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Old forest</a:t>
            </a:r>
          </a:p>
          <a:p>
            <a:pPr algn="ctr"/>
            <a:r>
              <a:rPr lang="en-US" dirty="0"/>
              <a:t>Lower carbon flux (NEP is positive but small)</a:t>
            </a:r>
          </a:p>
          <a:p>
            <a:pPr algn="ctr"/>
            <a:r>
              <a:rPr lang="en-US" dirty="0"/>
              <a:t>High carbon stock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8ECB80-A9DB-3949-B585-178FF976F59E}"/>
              </a:ext>
            </a:extLst>
          </p:cNvPr>
          <p:cNvSpPr txBox="1"/>
          <p:nvPr/>
        </p:nvSpPr>
        <p:spPr>
          <a:xfrm>
            <a:off x="1141363" y="43069"/>
            <a:ext cx="96016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Which is better for reducing CO2 in the atmosphere and </a:t>
            </a:r>
          </a:p>
          <a:p>
            <a:pPr algn="ctr"/>
            <a:r>
              <a:rPr lang="en-US" sz="3200" dirty="0"/>
              <a:t>helping mitigate climate change?</a:t>
            </a:r>
          </a:p>
        </p:txBody>
      </p:sp>
    </p:spTree>
    <p:extLst>
      <p:ext uri="{BB962C8B-B14F-4D97-AF65-F5344CB8AC3E}">
        <p14:creationId xmlns:p14="http://schemas.microsoft.com/office/powerpoint/2010/main" val="2109996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DFB5B2-462A-3D4E-969D-92075D681E40}"/>
              </a:ext>
            </a:extLst>
          </p:cNvPr>
          <p:cNvSpPr txBox="1"/>
          <p:nvPr/>
        </p:nvSpPr>
        <p:spPr>
          <a:xfrm>
            <a:off x="795408" y="381338"/>
            <a:ext cx="10422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National Ecological Observatory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070429-8E31-9343-8E81-EAB7BE477ABD}"/>
              </a:ext>
            </a:extLst>
          </p:cNvPr>
          <p:cNvSpPr/>
          <p:nvPr/>
        </p:nvSpPr>
        <p:spPr>
          <a:xfrm>
            <a:off x="3103981" y="3749457"/>
            <a:ext cx="5609677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https://youtu.be/38JQXPubMoA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3"/>
              </a:rPr>
              <a:t>https://youtu.be/zYr9vII-iu4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4"/>
              </a:rPr>
              <a:t>https://youtu.be/9IbbdQC1N3A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90A8B-E42D-B547-8F0E-3A10AEB3D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717" y="1393649"/>
            <a:ext cx="5014441" cy="1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6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8F3202-9943-EB42-8EB3-3D5190114138}"/>
              </a:ext>
            </a:extLst>
          </p:cNvPr>
          <p:cNvSpPr txBox="1"/>
          <p:nvPr/>
        </p:nvSpPr>
        <p:spPr>
          <a:xfrm>
            <a:off x="1579158" y="1859340"/>
            <a:ext cx="8671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What is the difference between</a:t>
            </a:r>
          </a:p>
          <a:p>
            <a:pPr algn="ctr"/>
            <a:r>
              <a:rPr lang="en-US" sz="4800" dirty="0"/>
              <a:t>a carbon flux  and a carbon stock?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7027CF-284E-C548-8995-ECC47494AF50}"/>
              </a:ext>
            </a:extLst>
          </p:cNvPr>
          <p:cNvCxnSpPr/>
          <p:nvPr/>
        </p:nvCxnSpPr>
        <p:spPr>
          <a:xfrm flipV="1">
            <a:off x="2763078" y="3498574"/>
            <a:ext cx="536713" cy="89452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160FB9E-CB97-C944-AB0C-A2E7D7B61EB3}"/>
              </a:ext>
            </a:extLst>
          </p:cNvPr>
          <p:cNvSpPr txBox="1"/>
          <p:nvPr/>
        </p:nvSpPr>
        <p:spPr>
          <a:xfrm>
            <a:off x="1749288" y="4403035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Module 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80505-AE5A-1D42-9588-9C90405F047A}"/>
              </a:ext>
            </a:extLst>
          </p:cNvPr>
          <p:cNvCxnSpPr>
            <a:cxnSpLocks/>
          </p:cNvCxnSpPr>
          <p:nvPr/>
        </p:nvCxnSpPr>
        <p:spPr>
          <a:xfrm flipH="1" flipV="1">
            <a:off x="8469035" y="3358889"/>
            <a:ext cx="423176" cy="70648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2728C5-6F0F-984D-BC29-02FE904B9F01}"/>
              </a:ext>
            </a:extLst>
          </p:cNvPr>
          <p:cNvSpPr txBox="1"/>
          <p:nvPr/>
        </p:nvSpPr>
        <p:spPr>
          <a:xfrm>
            <a:off x="7766019" y="4271514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Module 7</a:t>
            </a:r>
          </a:p>
        </p:txBody>
      </p:sp>
    </p:spTree>
    <p:extLst>
      <p:ext uri="{BB962C8B-B14F-4D97-AF65-F5344CB8AC3E}">
        <p14:creationId xmlns:p14="http://schemas.microsoft.com/office/powerpoint/2010/main" val="278297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78" y="936358"/>
            <a:ext cx="6640594" cy="56666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48066" y="271110"/>
            <a:ext cx="5882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 bathtub as an example of a system</a:t>
            </a:r>
          </a:p>
        </p:txBody>
      </p:sp>
    </p:spTree>
    <p:extLst>
      <p:ext uri="{BB962C8B-B14F-4D97-AF65-F5344CB8AC3E}">
        <p14:creationId xmlns:p14="http://schemas.microsoft.com/office/powerpoint/2010/main" val="37618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78" y="936358"/>
            <a:ext cx="6640594" cy="56666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79091" y="271110"/>
            <a:ext cx="30623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What is the </a:t>
            </a:r>
            <a:r>
              <a:rPr lang="en-US" sz="3000" b="1" dirty="0"/>
              <a:t>stock</a:t>
            </a:r>
            <a:r>
              <a:rPr lang="en-US" sz="3000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1078" y="1199419"/>
            <a:ext cx="61507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The elements of the system that you can see, feel, count, or measure at any given time.  </a:t>
            </a:r>
          </a:p>
          <a:p>
            <a:pPr lvl="0" algn="ctr"/>
            <a:endParaRPr lang="en-US" dirty="0"/>
          </a:p>
          <a:p>
            <a:pPr lvl="0" algn="ctr"/>
            <a:r>
              <a:rPr lang="en-US" dirty="0"/>
              <a:t>Units include area or volume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508D11-D965-7A42-BAEA-4ECA15B97F59}"/>
              </a:ext>
            </a:extLst>
          </p:cNvPr>
          <p:cNvCxnSpPr/>
          <p:nvPr/>
        </p:nvCxnSpPr>
        <p:spPr>
          <a:xfrm flipH="1">
            <a:off x="3896139" y="4969565"/>
            <a:ext cx="42241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34BBDF-356F-294C-AE4B-D7303F347B65}"/>
              </a:ext>
            </a:extLst>
          </p:cNvPr>
          <p:cNvSpPr txBox="1"/>
          <p:nvPr/>
        </p:nvSpPr>
        <p:spPr>
          <a:xfrm>
            <a:off x="8312854" y="4827585"/>
            <a:ext cx="2720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Stock = mass of water / m3</a:t>
            </a:r>
          </a:p>
        </p:txBody>
      </p:sp>
    </p:spTree>
    <p:extLst>
      <p:ext uri="{BB962C8B-B14F-4D97-AF65-F5344CB8AC3E}">
        <p14:creationId xmlns:p14="http://schemas.microsoft.com/office/powerpoint/2010/main" val="1061801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78" y="936358"/>
            <a:ext cx="6640594" cy="56666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96313" y="271110"/>
            <a:ext cx="34279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What are the </a:t>
            </a:r>
            <a:r>
              <a:rPr lang="en-US" sz="3000" b="1" dirty="0"/>
              <a:t>fluxes</a:t>
            </a:r>
            <a:r>
              <a:rPr lang="en-US" sz="3000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1078" y="1199418"/>
            <a:ext cx="61507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that changes stocks over time</a:t>
            </a:r>
          </a:p>
          <a:p>
            <a:pPr algn="ctr"/>
            <a:r>
              <a:rPr lang="en-US" dirty="0"/>
              <a:t>A rate or flux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Units must include time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ADDC19-F989-9F44-910F-94201EED5C5F}"/>
              </a:ext>
            </a:extLst>
          </p:cNvPr>
          <p:cNvCxnSpPr/>
          <p:nvPr/>
        </p:nvCxnSpPr>
        <p:spPr>
          <a:xfrm>
            <a:off x="5708822" y="3429000"/>
            <a:ext cx="0" cy="574589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174280-A78C-B548-B0B3-9CD216564DC3}"/>
              </a:ext>
            </a:extLst>
          </p:cNvPr>
          <p:cNvCxnSpPr/>
          <p:nvPr/>
        </p:nvCxnSpPr>
        <p:spPr>
          <a:xfrm>
            <a:off x="6096000" y="5830329"/>
            <a:ext cx="0" cy="574589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080CFE-C25A-F943-9D14-A2EB5064488D}"/>
              </a:ext>
            </a:extLst>
          </p:cNvPr>
          <p:cNvSpPr txBox="1"/>
          <p:nvPr/>
        </p:nvSpPr>
        <p:spPr>
          <a:xfrm>
            <a:off x="3535214" y="3209733"/>
            <a:ext cx="21736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 in is a flux</a:t>
            </a:r>
          </a:p>
          <a:p>
            <a:pPr algn="ctr"/>
            <a:r>
              <a:rPr lang="en-US" dirty="0"/>
              <a:t>(mass water/m2/sec)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AD063-21B4-3545-99C1-F31FE3E36F54}"/>
              </a:ext>
            </a:extLst>
          </p:cNvPr>
          <p:cNvSpPr txBox="1"/>
          <p:nvPr/>
        </p:nvSpPr>
        <p:spPr>
          <a:xfrm>
            <a:off x="6224656" y="5958712"/>
            <a:ext cx="2173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Drainage is a flux </a:t>
            </a:r>
          </a:p>
          <a:p>
            <a:pPr algn="ctr"/>
            <a:r>
              <a:rPr lang="en-US" dirty="0"/>
              <a:t>(mass water/m2/sec)</a:t>
            </a:r>
          </a:p>
        </p:txBody>
      </p:sp>
    </p:spTree>
    <p:extLst>
      <p:ext uri="{BB962C8B-B14F-4D97-AF65-F5344CB8AC3E}">
        <p14:creationId xmlns:p14="http://schemas.microsoft.com/office/powerpoint/2010/main" val="385648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D20FC3-4904-BC46-9218-B698246E9915}"/>
              </a:ext>
            </a:extLst>
          </p:cNvPr>
          <p:cNvSpPr/>
          <p:nvPr/>
        </p:nvSpPr>
        <p:spPr>
          <a:xfrm>
            <a:off x="3379893" y="2113280"/>
            <a:ext cx="4599093" cy="338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Carbon stock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EC6A72-DFB3-B348-84FB-512D69E6BF4E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968587" y="3806613"/>
            <a:ext cx="2411306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99AC8A-E2CB-6E4B-BF09-8E4817C1627A}"/>
              </a:ext>
            </a:extLst>
          </p:cNvPr>
          <p:cNvSpPr txBox="1"/>
          <p:nvPr/>
        </p:nvSpPr>
        <p:spPr>
          <a:xfrm flipH="1">
            <a:off x="1496906" y="3903134"/>
            <a:ext cx="107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Carbon flux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8DA90-DD8D-3F46-919B-034A86CFBD53}"/>
              </a:ext>
            </a:extLst>
          </p:cNvPr>
          <p:cNvCxnSpPr>
            <a:cxnSpLocks/>
          </p:cNvCxnSpPr>
          <p:nvPr/>
        </p:nvCxnSpPr>
        <p:spPr>
          <a:xfrm>
            <a:off x="7962054" y="3769360"/>
            <a:ext cx="2411306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8747AA-5D2C-8A4D-B0DC-DBC1DAF348F7}"/>
              </a:ext>
            </a:extLst>
          </p:cNvPr>
          <p:cNvSpPr txBox="1"/>
          <p:nvPr/>
        </p:nvSpPr>
        <p:spPr>
          <a:xfrm flipH="1">
            <a:off x="8795173" y="3832014"/>
            <a:ext cx="107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Carbon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6B257-5FF1-404D-9966-8B20F18D1B00}"/>
              </a:ext>
            </a:extLst>
          </p:cNvPr>
          <p:cNvSpPr txBox="1"/>
          <p:nvPr/>
        </p:nvSpPr>
        <p:spPr>
          <a:xfrm>
            <a:off x="1645919" y="284480"/>
            <a:ext cx="8386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What is the difference between</a:t>
            </a:r>
          </a:p>
          <a:p>
            <a:pPr algn="ctr"/>
            <a:r>
              <a:rPr lang="en-US" sz="4800" dirty="0"/>
              <a:t>a carbon flux  and a carbon stock</a:t>
            </a:r>
          </a:p>
        </p:txBody>
      </p:sp>
    </p:spTree>
    <p:extLst>
      <p:ext uri="{BB962C8B-B14F-4D97-AF65-F5344CB8AC3E}">
        <p14:creationId xmlns:p14="http://schemas.microsoft.com/office/powerpoint/2010/main" val="204033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4A73-53C7-A84C-9853-2068E925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4D3518-09A0-2D4B-A247-A960C5980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" r="-308"/>
          <a:stretch/>
        </p:blipFill>
        <p:spPr>
          <a:xfrm>
            <a:off x="316349" y="266215"/>
            <a:ext cx="5844008" cy="6292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60A429-D269-864F-A04E-AC620117FE2C}"/>
              </a:ext>
            </a:extLst>
          </p:cNvPr>
          <p:cNvSpPr txBox="1"/>
          <p:nvPr/>
        </p:nvSpPr>
        <p:spPr>
          <a:xfrm>
            <a:off x="7684317" y="167194"/>
            <a:ext cx="21455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/>
              <a:t>Stocks</a:t>
            </a:r>
          </a:p>
          <a:p>
            <a:pPr algn="ctr"/>
            <a:r>
              <a:rPr lang="en-US" sz="3200" dirty="0"/>
              <a:t>Canopy</a:t>
            </a:r>
          </a:p>
          <a:p>
            <a:pPr algn="ctr"/>
            <a:r>
              <a:rPr lang="en-US" sz="3200" dirty="0"/>
              <a:t>Stem</a:t>
            </a:r>
          </a:p>
          <a:p>
            <a:pPr algn="ctr"/>
            <a:r>
              <a:rPr lang="en-US" sz="3200" dirty="0"/>
              <a:t>Roots</a:t>
            </a:r>
          </a:p>
          <a:p>
            <a:pPr algn="ctr"/>
            <a:r>
              <a:rPr lang="en-US" sz="3200" dirty="0"/>
              <a:t>Soil</a:t>
            </a:r>
          </a:p>
          <a:p>
            <a:pPr algn="ctr"/>
            <a:r>
              <a:rPr lang="en-US" sz="3200" dirty="0"/>
              <a:t>Dead Wood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0E76E-5D0D-D145-A6F8-1B8358D9A60C}"/>
              </a:ext>
            </a:extLst>
          </p:cNvPr>
          <p:cNvSpPr txBox="1"/>
          <p:nvPr/>
        </p:nvSpPr>
        <p:spPr>
          <a:xfrm>
            <a:off x="6395792" y="3412225"/>
            <a:ext cx="47225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/>
              <a:t>Fluxes</a:t>
            </a:r>
          </a:p>
          <a:p>
            <a:pPr algn="ctr"/>
            <a:r>
              <a:rPr lang="en-US" sz="3200" dirty="0"/>
              <a:t>Photosynthesis</a:t>
            </a:r>
          </a:p>
          <a:p>
            <a:pPr algn="ctr"/>
            <a:r>
              <a:rPr lang="en-US" sz="3200" dirty="0"/>
              <a:t>Litterfall</a:t>
            </a:r>
          </a:p>
          <a:p>
            <a:pPr algn="ctr"/>
            <a:r>
              <a:rPr lang="en-US" sz="3200" dirty="0"/>
              <a:t>Root mortality &amp; exudation</a:t>
            </a:r>
          </a:p>
          <a:p>
            <a:pPr algn="ctr"/>
            <a:r>
              <a:rPr lang="en-US" sz="3200" dirty="0"/>
              <a:t>Autotrophic respiration</a:t>
            </a:r>
          </a:p>
          <a:p>
            <a:pPr algn="ctr"/>
            <a:r>
              <a:rPr lang="en-US" sz="3200" dirty="0"/>
              <a:t>Heterotrophic respiration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7E225B-769B-C243-97E9-288B4D7ECAD8}"/>
              </a:ext>
            </a:extLst>
          </p:cNvPr>
          <p:cNvSpPr/>
          <p:nvPr/>
        </p:nvSpPr>
        <p:spPr>
          <a:xfrm>
            <a:off x="9391135" y="803189"/>
            <a:ext cx="172994" cy="1248033"/>
          </a:xfrm>
          <a:prstGeom prst="righ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8BE0E-F9E3-D94E-8A77-AE5C5C6DDB1C}"/>
              </a:ext>
            </a:extLst>
          </p:cNvPr>
          <p:cNvSpPr txBox="1"/>
          <p:nvPr/>
        </p:nvSpPr>
        <p:spPr>
          <a:xfrm>
            <a:off x="9733785" y="1104039"/>
            <a:ext cx="14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Vegetation </a:t>
            </a:r>
          </a:p>
          <a:p>
            <a:pPr algn="ctr"/>
            <a:r>
              <a:rPr lang="en-US" dirty="0"/>
              <a:t>Carbon stocks</a:t>
            </a:r>
          </a:p>
        </p:txBody>
      </p:sp>
    </p:spTree>
    <p:extLst>
      <p:ext uri="{BB962C8B-B14F-4D97-AF65-F5344CB8AC3E}">
        <p14:creationId xmlns:p14="http://schemas.microsoft.com/office/powerpoint/2010/main" val="185114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D20FC3-4904-BC46-9218-B698246E9915}"/>
              </a:ext>
            </a:extLst>
          </p:cNvPr>
          <p:cNvSpPr/>
          <p:nvPr/>
        </p:nvSpPr>
        <p:spPr>
          <a:xfrm>
            <a:off x="3346026" y="2140373"/>
            <a:ext cx="4599093" cy="338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Carbon stock</a:t>
            </a:r>
          </a:p>
          <a:p>
            <a:pPr algn="ctr"/>
            <a:endParaRPr lang="en-US" dirty="0"/>
          </a:p>
          <a:p>
            <a:pPr algn="ctr"/>
            <a:r>
              <a:rPr lang="en-US" sz="4000" dirty="0"/>
              <a:t>vegetation</a:t>
            </a:r>
          </a:p>
          <a:p>
            <a:pPr algn="ctr"/>
            <a:r>
              <a:rPr lang="en-US" sz="4000" dirty="0"/>
              <a:t>soils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EC6A72-DFB3-B348-84FB-512D69E6BF4E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934720" y="3833706"/>
            <a:ext cx="241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99AC8A-E2CB-6E4B-BF09-8E4817C1627A}"/>
              </a:ext>
            </a:extLst>
          </p:cNvPr>
          <p:cNvSpPr txBox="1"/>
          <p:nvPr/>
        </p:nvSpPr>
        <p:spPr>
          <a:xfrm flipH="1">
            <a:off x="1496906" y="3903134"/>
            <a:ext cx="107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Carbon flux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8DA90-DD8D-3F46-919B-034A86CFBD53}"/>
              </a:ext>
            </a:extLst>
          </p:cNvPr>
          <p:cNvCxnSpPr>
            <a:cxnSpLocks/>
          </p:cNvCxnSpPr>
          <p:nvPr/>
        </p:nvCxnSpPr>
        <p:spPr>
          <a:xfrm>
            <a:off x="7962054" y="3769360"/>
            <a:ext cx="241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8747AA-5D2C-8A4D-B0DC-DBC1DAF348F7}"/>
              </a:ext>
            </a:extLst>
          </p:cNvPr>
          <p:cNvSpPr txBox="1"/>
          <p:nvPr/>
        </p:nvSpPr>
        <p:spPr>
          <a:xfrm flipH="1">
            <a:off x="8795173" y="3832014"/>
            <a:ext cx="107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Carbon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6B257-5FF1-404D-9966-8B20F18D1B00}"/>
              </a:ext>
            </a:extLst>
          </p:cNvPr>
          <p:cNvSpPr txBox="1"/>
          <p:nvPr/>
        </p:nvSpPr>
        <p:spPr>
          <a:xfrm>
            <a:off x="1645919" y="284480"/>
            <a:ext cx="8386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What is the difference between</a:t>
            </a:r>
          </a:p>
          <a:p>
            <a:pPr algn="ctr"/>
            <a:r>
              <a:rPr lang="en-US" sz="4800" dirty="0"/>
              <a:t>a carbon flux  and a carbon stock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91E15-9C5C-7C47-B75D-868597B2BE55}"/>
              </a:ext>
            </a:extLst>
          </p:cNvPr>
          <p:cNvSpPr txBox="1"/>
          <p:nvPr/>
        </p:nvSpPr>
        <p:spPr>
          <a:xfrm flipH="1">
            <a:off x="1493519" y="3208867"/>
            <a:ext cx="107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D3FA26-2C9F-134C-9ACB-7719C58A2584}"/>
              </a:ext>
            </a:extLst>
          </p:cNvPr>
          <p:cNvSpPr txBox="1"/>
          <p:nvPr/>
        </p:nvSpPr>
        <p:spPr>
          <a:xfrm flipH="1">
            <a:off x="8791786" y="3171614"/>
            <a:ext cx="107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</a:t>
            </a:r>
          </a:p>
        </p:txBody>
      </p:sp>
    </p:spTree>
    <p:extLst>
      <p:ext uri="{BB962C8B-B14F-4D97-AF65-F5344CB8AC3E}">
        <p14:creationId xmlns:p14="http://schemas.microsoft.com/office/powerpoint/2010/main" val="371240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Eddy-covariance = carbon fluxes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37131-2DBF-5F46-801B-9597E08E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85702"/>
            <a:ext cx="9144000" cy="4286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5C5D1-61C6-0242-A594-043CECEB6918}"/>
              </a:ext>
            </a:extLst>
          </p:cNvPr>
          <p:cNvSpPr txBox="1"/>
          <p:nvPr/>
        </p:nvSpPr>
        <p:spPr>
          <a:xfrm>
            <a:off x="6746542" y="5674659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Artist: Catherine </a:t>
            </a:r>
            <a:r>
              <a:rPr lang="en-US" dirty="0" err="1"/>
              <a:t>McGuigan</a:t>
            </a:r>
            <a:r>
              <a:rPr lang="en-US" dirty="0"/>
              <a:t>, VCU BS ‘18 </a:t>
            </a:r>
          </a:p>
        </p:txBody>
      </p:sp>
    </p:spTree>
    <p:extLst>
      <p:ext uri="{BB962C8B-B14F-4D97-AF65-F5344CB8AC3E}">
        <p14:creationId xmlns:p14="http://schemas.microsoft.com/office/powerpoint/2010/main" val="224112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18332</TotalTime>
  <Words>409</Words>
  <Application>Microsoft Macintosh PowerPoint</Application>
  <PresentationFormat>Widescreen</PresentationFormat>
  <Paragraphs>103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Module 7: Terrestrial Carbon Stocks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Finishing up semester </dc:title>
  <dc:creator>Quinn Thomas</dc:creator>
  <cp:lastModifiedBy>Thomas, Quinn</cp:lastModifiedBy>
  <cp:revision>14</cp:revision>
  <dcterms:created xsi:type="dcterms:W3CDTF">2019-04-18T17:10:29Z</dcterms:created>
  <dcterms:modified xsi:type="dcterms:W3CDTF">2020-04-10T12:43:53Z</dcterms:modified>
</cp:coreProperties>
</file>